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95" r:id="rId5"/>
    <p:sldId id="296" r:id="rId6"/>
    <p:sldId id="298" r:id="rId7"/>
    <p:sldId id="299" r:id="rId8"/>
    <p:sldId id="300" r:id="rId9"/>
    <p:sldId id="301" r:id="rId10"/>
    <p:sldId id="260" r:id="rId11"/>
    <p:sldId id="259" r:id="rId12"/>
    <p:sldId id="273" r:id="rId13"/>
    <p:sldId id="281" r:id="rId14"/>
    <p:sldId id="282" r:id="rId15"/>
    <p:sldId id="261" r:id="rId16"/>
    <p:sldId id="283" r:id="rId17"/>
    <p:sldId id="288" r:id="rId18"/>
    <p:sldId id="297" r:id="rId19"/>
    <p:sldId id="285" r:id="rId20"/>
    <p:sldId id="286" r:id="rId21"/>
    <p:sldId id="274" r:id="rId22"/>
    <p:sldId id="289" r:id="rId23"/>
    <p:sldId id="291" r:id="rId24"/>
    <p:sldId id="275" r:id="rId25"/>
    <p:sldId id="292" r:id="rId26"/>
    <p:sldId id="293" r:id="rId27"/>
    <p:sldId id="290" r:id="rId28"/>
    <p:sldId id="277" r:id="rId29"/>
    <p:sldId id="294" r:id="rId30"/>
    <p:sldId id="27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/>
    <p:restoredTop sz="94672"/>
  </p:normalViewPr>
  <p:slideViewPr>
    <p:cSldViewPr snapToGrid="0" snapToObjects="1">
      <p:cViewPr varScale="1">
        <p:scale>
          <a:sx n="99" d="100"/>
          <a:sy n="99" d="100"/>
        </p:scale>
        <p:origin x="129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(带标题，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、图片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张图片(带标题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(带图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zh-CN" altLang="en-US"/>
              <a:t>将图片拖动到占位符，或单击添加图标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6/28/21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中国文明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第三周：五谷和六谷</a:t>
            </a:r>
          </a:p>
        </p:txBody>
      </p:sp>
      <p:pic>
        <p:nvPicPr>
          <p:cNvPr id="4" name="图片 3" descr="ic5004028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47" y="2017059"/>
            <a:ext cx="5793429" cy="42292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16002" y="4679232"/>
            <a:ext cx="2506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中国的食用作物从何而来，对中国文化有何价值？中国农业是如何起源和发展的？</a:t>
            </a:r>
          </a:p>
        </p:txBody>
      </p:sp>
    </p:spTree>
    <p:extLst>
      <p:ext uri="{BB962C8B-B14F-4D97-AF65-F5344CB8AC3E}">
        <p14:creationId xmlns:p14="http://schemas.microsoft.com/office/powerpoint/2010/main" val="1684322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旱作农业的起源：粟和黍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旱作农业起源的条件：旱作植物（狗尾巴草）</a:t>
            </a: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距今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1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万年，中国北方地区的山前谷地和河畔台地上，处在半定居状态的采集狩猎群体开始耕种粟和黍两种小米，标志着农业的出现。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345770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山地边缘起源说 </a:t>
            </a:r>
            <a:r>
              <a:rPr kumimoji="1" lang="en-US" altLang="zh-CN" dirty="0" err="1">
                <a:latin typeface="华文中宋"/>
                <a:ea typeface="华文中宋"/>
                <a:cs typeface="华文中宋"/>
              </a:rPr>
              <a:t>vs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 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大河台地起源说</a:t>
            </a: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旱作农业的中心：一元 </a:t>
            </a:r>
            <a:r>
              <a:rPr kumimoji="1" lang="en-US" altLang="zh-CN" dirty="0" err="1">
                <a:latin typeface="华文中宋"/>
                <a:ea typeface="华文中宋"/>
                <a:cs typeface="华文中宋"/>
              </a:rPr>
              <a:t>vs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 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多元</a:t>
            </a: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最早的旱作农业地点</a:t>
            </a: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河北徐水南庄头</a:t>
            </a: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河北武安磁山</a:t>
            </a: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河南舞阳贾湖</a:t>
            </a: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河南新郑裴李岗</a:t>
            </a: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甘肃秦安大地湾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kumimoji="1" lang="zh-CN" altLang="en-US" sz="1800" dirty="0">
                <a:latin typeface="华文中宋"/>
                <a:ea typeface="华文中宋"/>
                <a:cs typeface="华文中宋"/>
              </a:rPr>
              <a:t>浮选法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栽培粟的发现</a:t>
            </a:r>
          </a:p>
        </p:txBody>
      </p:sp>
      <p:pic>
        <p:nvPicPr>
          <p:cNvPr id="6" name="图片占位符 5" descr="64746907_3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4" r="221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0595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公元前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6000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年前后，旱作农业开始普遍出现在中国北方地区。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磁山出土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400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多个窖穴中，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88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个有谷物堆积。估算存量在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5-6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吨。</a:t>
            </a: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公元前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4500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年前后，仰韶文化早期，旱作农业成为华北的主要农业经济形式。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粟的扩散，公元前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4500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年传至西亚，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4000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年传至东南亚和南亚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旱作农业的确立</a:t>
            </a:r>
          </a:p>
        </p:txBody>
      </p:sp>
      <p:pic>
        <p:nvPicPr>
          <p:cNvPr id="6" name="图片占位符 5" descr="9358d109b3de9c8214102e0d6c81800a19d8433f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35751"/>
          <a:stretch/>
        </p:blipFill>
        <p:spPr/>
      </p:pic>
    </p:spTree>
    <p:extLst>
      <p:ext uri="{BB962C8B-B14F-4D97-AF65-F5344CB8AC3E}">
        <p14:creationId xmlns:p14="http://schemas.microsoft.com/office/powerpoint/2010/main" val="2213252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旱作农业的起源：大豆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0171" y="2133600"/>
            <a:ext cx="3528079" cy="3992563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菽（大豆）是中国原始栽培种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吉林永吉大海猛遗址出土最早的大豆。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管子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·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戒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》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：“北伐山戎 ，出冬葱与戎菽，布之天下。”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4" name="图片 3" descr="u=3001312946,3637947288&amp;fm=21&amp;gp=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" y="1995444"/>
            <a:ext cx="5046009" cy="344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5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大豆的扩散</a:t>
            </a:r>
          </a:p>
        </p:txBody>
      </p:sp>
      <p:pic>
        <p:nvPicPr>
          <p:cNvPr id="4" name="内容占位符 3" descr="wKgBzFSaZv6AVaDGAAPugARCTJM54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"/>
          <a:stretch/>
        </p:blipFill>
        <p:spPr>
          <a:xfrm>
            <a:off x="284163" y="2005158"/>
            <a:ext cx="8574087" cy="4121005"/>
          </a:xfrm>
        </p:spPr>
      </p:pic>
    </p:spTree>
    <p:extLst>
      <p:ext uri="{BB962C8B-B14F-4D97-AF65-F5344CB8AC3E}">
        <p14:creationId xmlns:p14="http://schemas.microsoft.com/office/powerpoint/2010/main" val="2150781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战国时期成为华北的主要栽培种，与麦套种。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战国策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》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：“民之所食，大抵豆饭霍羹”。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战国晚期传入朝鲜和日本。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秦汉时期传入中国南方。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zh-CN" dirty="0">
                <a:latin typeface="华文中宋"/>
                <a:ea typeface="华文中宋"/>
                <a:cs typeface="华文中宋"/>
              </a:rPr>
              <a:t>1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8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世纪早期，欧洲自日本引入大豆。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1790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年，邱园首次试种大豆。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zh-CN" dirty="0">
                <a:latin typeface="华文中宋"/>
                <a:ea typeface="华文中宋"/>
                <a:cs typeface="华文中宋"/>
              </a:rPr>
              <a:t>1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765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年，东印度公司将大豆引入美国。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1954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年起，美国成为最大生产国。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大豆走向世界</a:t>
            </a:r>
          </a:p>
        </p:txBody>
      </p:sp>
      <p:pic>
        <p:nvPicPr>
          <p:cNvPr id="5" name="图片占位符 4" descr="timg-1.jpe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0" r="12127"/>
          <a:stretch/>
        </p:blipFill>
        <p:spPr/>
      </p:pic>
    </p:spTree>
    <p:extLst>
      <p:ext uri="{BB962C8B-B14F-4D97-AF65-F5344CB8AC3E}">
        <p14:creationId xmlns:p14="http://schemas.microsoft.com/office/powerpoint/2010/main" val="101539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>
                <a:latin typeface="华文中宋"/>
                <a:ea typeface="华文中宋"/>
                <a:cs typeface="华文中宋"/>
              </a:rPr>
              <a:t>稻作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农业的起源：水稻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现代栽培稻的分类：粳稻（北方）和籼稻（南方）</a:t>
            </a: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传统认为：粳稻源于日本，籼稻源于印度。</a:t>
            </a:r>
          </a:p>
        </p:txBody>
      </p:sp>
      <p:pic>
        <p:nvPicPr>
          <p:cNvPr id="4" name="图片 3" descr="201308091103054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92" y="3275463"/>
            <a:ext cx="4656008" cy="3114614"/>
          </a:xfrm>
          <a:prstGeom prst="rect">
            <a:avLst/>
          </a:prstGeom>
        </p:spPr>
      </p:pic>
      <p:pic>
        <p:nvPicPr>
          <p:cNvPr id="5" name="图片 4" descr="xeHjz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464"/>
            <a:ext cx="4487992" cy="311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98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222ae13e417547a6998ad816d87391ff_th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r="18294"/>
          <a:stretch>
            <a:fillRect/>
          </a:stretch>
        </p:blipFill>
        <p:spPr/>
      </p:pic>
      <p:pic>
        <p:nvPicPr>
          <p:cNvPr id="7" name="内容占位符 6" descr="d058ccbf6c81800a943faaabb93533fa838b47b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6" r="17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0105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仙人洞发掘现场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078" y="627063"/>
            <a:ext cx="7895334" cy="5389513"/>
          </a:xfrm>
          <a:noFill/>
        </p:spPr>
      </p:pic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685800" y="59436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latin typeface="华文中宋"/>
                <a:ea typeface="华文中宋"/>
                <a:cs typeface="华文中宋"/>
              </a:rPr>
              <a:t>江西万年仙人洞遗址：距今</a:t>
            </a:r>
            <a:r>
              <a:rPr lang="en-US" altLang="zh-CN" dirty="0">
                <a:latin typeface="华文中宋"/>
                <a:ea typeface="华文中宋"/>
                <a:cs typeface="华文中宋"/>
              </a:rPr>
              <a:t>12000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年。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237865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玉蟾岩遗址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486" y="660099"/>
            <a:ext cx="7621607" cy="4370075"/>
          </a:xfrm>
          <a:noFill/>
        </p:spPr>
      </p:pic>
      <p:pic>
        <p:nvPicPr>
          <p:cNvPr id="20482" name="Picture 8" descr="玉蟾岩·稻谷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r="2399"/>
          <a:stretch>
            <a:fillRect/>
          </a:stretch>
        </p:blipFill>
        <p:spPr>
          <a:xfrm>
            <a:off x="5125745" y="2519813"/>
            <a:ext cx="3561941" cy="3590475"/>
          </a:xfrm>
          <a:noFill/>
        </p:spPr>
      </p:pic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350486" y="5653088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华文中宋"/>
                <a:ea typeface="华文中宋"/>
                <a:cs typeface="华文中宋"/>
              </a:rPr>
              <a:t>湖南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道县玉蟾岩遗址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210032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五谷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周礼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·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天官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·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疾医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》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：“以五味、五谷、五药养其病。” 郑玄注：“五谷，麻、黍、稷、麦、豆也。”</a:t>
            </a:r>
          </a:p>
          <a:p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孟子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·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滕文公上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》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：“树艺五谷，五谷熟而民人育。” 赵歧注：“五谷谓稻、黍、稷、麦、菽也。”</a:t>
            </a:r>
          </a:p>
          <a:p>
            <a:r>
              <a:rPr kumimoji="1" lang="zh-CN" altLang="en-US" dirty="0">
                <a:solidFill>
                  <a:schemeClr val="accent2"/>
                </a:solidFill>
                <a:latin typeface="华文中宋"/>
                <a:ea typeface="华文中宋"/>
                <a:cs typeface="华文中宋"/>
              </a:rPr>
              <a:t>到底是稻还是麻？</a:t>
            </a:r>
          </a:p>
        </p:txBody>
      </p:sp>
    </p:spTree>
    <p:extLst>
      <p:ext uri="{BB962C8B-B14F-4D97-AF65-F5344CB8AC3E}">
        <p14:creationId xmlns:p14="http://schemas.microsoft.com/office/powerpoint/2010/main" val="823572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7" descr="道县玉蟾岩·陶罐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92" y="685173"/>
            <a:ext cx="4541758" cy="4155648"/>
          </a:xfrm>
          <a:noFill/>
        </p:spPr>
      </p:pic>
      <p:pic>
        <p:nvPicPr>
          <p:cNvPr id="21506" name="Picture 8" descr="城头山全景航拍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1550" y="685173"/>
            <a:ext cx="4101911" cy="4155648"/>
          </a:xfrm>
          <a:noFill/>
        </p:spPr>
      </p:pic>
      <p:sp>
        <p:nvSpPr>
          <p:cNvPr id="21507" name="Text Box 9"/>
          <p:cNvSpPr txBox="1">
            <a:spLocks noChangeArrowheads="1"/>
          </p:cNvSpPr>
          <p:nvPr/>
        </p:nvSpPr>
        <p:spPr bwMode="auto">
          <a:xfrm>
            <a:off x="239792" y="5146181"/>
            <a:ext cx="8071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latin typeface="华文中宋"/>
                <a:ea typeface="华文中宋"/>
                <a:cs typeface="华文中宋"/>
              </a:rPr>
              <a:t>玉蟾岩陶釜</a:t>
            </a:r>
            <a:r>
              <a:rPr lang="zh-CN" altLang="zh-CN" dirty="0">
                <a:latin typeface="华文中宋"/>
                <a:ea typeface="华文中宋"/>
                <a:cs typeface="华文中宋"/>
              </a:rPr>
              <a:t> 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                           湖南澧县城头山遗址航拍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1111439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水稻的增长</a:t>
            </a:r>
            <a:r>
              <a:rPr kumimoji="1" lang="zh-CN" altLang="zh-CN" dirty="0">
                <a:latin typeface="华文中宋"/>
                <a:ea typeface="华文中宋"/>
                <a:cs typeface="华文中宋"/>
              </a:rPr>
              <a:t>：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从烧荒农业到精耕农业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pPr marL="0" indent="0">
              <a:buNone/>
            </a:pP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易经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·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系辞下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》“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神农氏作，所木为耜，揉木为耒，耒耨之利，以教天下”。</a:t>
            </a:r>
          </a:p>
          <a:p>
            <a:pPr marL="0" indent="0">
              <a:buNone/>
            </a:pP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史记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·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货殖列传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》“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楚越之地，地广人稀，饭稻羹鱼，或火耕而水耨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”</a:t>
            </a:r>
          </a:p>
          <a:p>
            <a:pPr marL="0" indent="0">
              <a:buNone/>
            </a:pP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旧唐书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·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第五琦传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》“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赋之所出，江淮居多”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1228902"/>
          </a:xfrm>
        </p:spPr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水稻如何成为第一粮食品种的？</a:t>
            </a:r>
          </a:p>
        </p:txBody>
      </p:sp>
      <p:pic>
        <p:nvPicPr>
          <p:cNvPr id="7" name="图片占位符 6" descr="19774627_111517506000_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7" r="251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6058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>
                <a:latin typeface="华文中宋"/>
                <a:ea typeface="华文中宋"/>
                <a:cs typeface="华文中宋"/>
              </a:rPr>
              <a:t>小麦西来</a:t>
            </a:r>
            <a:endParaRPr kumimoji="1" lang="zh-CN" altLang="en-US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0171" y="2133600"/>
            <a:ext cx="3528079" cy="3992563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小麦于西亚培育，约公元前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2000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年前后进入东亚。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最早见到小麦的遗址：甘肃民乐东灰山，公元前</a:t>
            </a:r>
            <a:r>
              <a:rPr kumimoji="1" lang="zh-CN" altLang="zh-CN" dirty="0">
                <a:latin typeface="华文中宋"/>
                <a:ea typeface="华文中宋"/>
                <a:cs typeface="华文中宋"/>
              </a:rPr>
              <a:t>3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000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年；新疆孔雀河畔古墓沟，公元前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1800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年；青海喇家遗址，公元前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2000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年。</a:t>
            </a:r>
          </a:p>
          <a:p>
            <a:endParaRPr kumimoji="1"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6" name="图片 5" descr="f636afc379310a559fcf20a6b44543a9832610f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60" y="2133600"/>
            <a:ext cx="4759547" cy="3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63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小麦的扩散</a:t>
            </a:r>
          </a:p>
        </p:txBody>
      </p:sp>
      <p:pic>
        <p:nvPicPr>
          <p:cNvPr id="5" name="内容占位符 4" descr="wKgBzFRtjSWADnhTAAIFIUultbQ45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r="3650"/>
          <a:stretch>
            <a:fillRect/>
          </a:stretch>
        </p:blipFill>
        <p:spPr>
          <a:xfrm>
            <a:off x="434434" y="1823102"/>
            <a:ext cx="8187410" cy="4619178"/>
          </a:xfrm>
        </p:spPr>
      </p:pic>
    </p:spTree>
    <p:extLst>
      <p:ext uri="{BB962C8B-B14F-4D97-AF65-F5344CB8AC3E}">
        <p14:creationId xmlns:p14="http://schemas.microsoft.com/office/powerpoint/2010/main" val="82685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中国的发现：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云南小麦亚种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西藏半野生小麦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伊犁河谷粗山羊草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(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节节麦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)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原生群落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黄河中游混生节节麦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10764" y="4419599"/>
            <a:ext cx="2475395" cy="1329171"/>
          </a:xfrm>
        </p:spPr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中国的小麦从哪里来？</a:t>
            </a:r>
          </a:p>
        </p:txBody>
      </p:sp>
      <p:pic>
        <p:nvPicPr>
          <p:cNvPr id="6" name="图片占位符 5" descr="66K58PICyjw_102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0" r="272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1138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世界第一面</a:t>
            </a:r>
          </a:p>
        </p:txBody>
      </p:sp>
      <p:pic>
        <p:nvPicPr>
          <p:cNvPr id="9" name="内容占位符 8" descr="686105861019328197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0" r="18810"/>
          <a:stretch>
            <a:fillRect/>
          </a:stretch>
        </p:blipFill>
        <p:spPr/>
      </p:pic>
      <p:sp>
        <p:nvSpPr>
          <p:cNvPr id="8" name="文本占位符 7"/>
          <p:cNvSpPr>
            <a:spLocks noGrp="1"/>
          </p:cNvSpPr>
          <p:nvPr>
            <p:ph type="body" sz="half" idx="2"/>
          </p:nvPr>
        </p:nvSpPr>
        <p:spPr>
          <a:xfrm>
            <a:off x="268941" y="2941231"/>
            <a:ext cx="4069080" cy="2697569"/>
          </a:xfrm>
        </p:spPr>
        <p:txBody>
          <a:bodyPr>
            <a:normAutofit/>
          </a:bodyPr>
          <a:lstStyle/>
          <a:p>
            <a:pPr algn="l"/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青海民和县喇家遗址，为新石器时代晚期至青铜时代早期遗址，公元前</a:t>
            </a:r>
            <a:r>
              <a:rPr kumimoji="1" lang="en-US" altLang="zh-CN" sz="2000" dirty="0">
                <a:latin typeface="华文中宋"/>
                <a:ea typeface="华文中宋"/>
                <a:cs typeface="华文中宋"/>
              </a:rPr>
              <a:t>4000</a:t>
            </a:r>
            <a:r>
              <a:rPr kumimoji="1" lang="zh-CN" altLang="en-US" sz="2000" dirty="0">
                <a:latin typeface="华文中宋"/>
                <a:ea typeface="华文中宋"/>
                <a:cs typeface="华文中宋"/>
              </a:rPr>
              <a:t>年前后突遭地震。</a:t>
            </a:r>
          </a:p>
        </p:txBody>
      </p:sp>
    </p:spTree>
    <p:extLst>
      <p:ext uri="{BB962C8B-B14F-4D97-AF65-F5344CB8AC3E}">
        <p14:creationId xmlns:p14="http://schemas.microsoft.com/office/powerpoint/2010/main" val="1758076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内容占位符 13" descr="thumb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1" r="22161"/>
          <a:stretch>
            <a:fillRect/>
          </a:stretch>
        </p:blipFill>
        <p:spPr/>
      </p:pic>
      <p:pic>
        <p:nvPicPr>
          <p:cNvPr id="13" name="内容占位符 12" descr="UIEBNuZojxO-RMaHSOnoRA%3D%3D%2F7917027978245349690.jpe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r="127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2964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园艺农业的起源：蔬菜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1695" y="2133600"/>
            <a:ext cx="2926555" cy="3992563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最早的园艺农业：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秦安大地湾油菜（芸），西安半坡油菜（十字花科芸苔属），郑州大河村莲子；余姚河姆渡葫芦籽（瓠）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5" name="图片 4" descr="684143a5tx6Cq5xn5Uae6&amp;69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3" y="2133600"/>
            <a:ext cx="5430315" cy="361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1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西周时期</a:t>
            </a:r>
            <a:r>
              <a:rPr kumimoji="1" lang="zh-CN" altLang="zh-CN" dirty="0">
                <a:latin typeface="华文中宋"/>
                <a:ea typeface="华文中宋"/>
                <a:cs typeface="华文中宋"/>
              </a:rPr>
              <a:t>：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韭、瓜、葵（冬苋菜），笋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北葱南姜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有滋有味</a:t>
            </a:r>
          </a:p>
        </p:txBody>
      </p:sp>
      <p:pic>
        <p:nvPicPr>
          <p:cNvPr id="8" name="图片占位符 7" descr="eac4b74543a98226093e2f078282b9014a90eb17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1" r="220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4707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凿通之后的外来食物：芝麻、红蓝花和榨油术的引入；糖和制糖术自印度来；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lang="zh-CN" altLang="zh-CN" dirty="0">
                <a:latin typeface="华文中宋"/>
                <a:ea typeface="华文中宋"/>
                <a:cs typeface="华文中宋"/>
              </a:rPr>
              <a:t>胡瓜（黄瓜）、胡荽（芫荽）、胡蒜、豇豆、豌豆、苜蓿</a:t>
            </a:r>
            <a:r>
              <a:rPr lang="zh-CN" altLang="en-US" dirty="0">
                <a:latin typeface="华文中宋"/>
                <a:ea typeface="华文中宋"/>
                <a:cs typeface="华文中宋"/>
              </a:rPr>
              <a:t>自西域来。</a:t>
            </a:r>
            <a:endParaRPr lang="zh-CN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新品种的培育：自蔓菁中培育菘（白菜）。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15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世纪之后：番薯，洋芋（土豆），玉米等入华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精彩纷呈</a:t>
            </a:r>
          </a:p>
        </p:txBody>
      </p:sp>
      <p:pic>
        <p:nvPicPr>
          <p:cNvPr id="8" name="图片占位符 7" descr="eac4b74543a98226093e2f078282b9014a90eb17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1" r="220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174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>
                <a:latin typeface="华文中宋"/>
                <a:ea typeface="华文中宋"/>
                <a:cs typeface="华文中宋"/>
              </a:rPr>
              <a:t>六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《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千字文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》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：“稻粱菽，麦黍稷，此六谷，人所食”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稻（水稻）；梁（粟，小米）；菽（豆类）；麦（小麦）；黍（黄米）；稷（高粱，不粘的黍，粱）。</a:t>
            </a:r>
          </a:p>
          <a:p>
            <a:r>
              <a:rPr kumimoji="1" lang="zh-CN" altLang="en-US" dirty="0">
                <a:solidFill>
                  <a:schemeClr val="tx1"/>
                </a:solidFill>
                <a:latin typeface="华文中宋"/>
                <a:ea typeface="华文中宋"/>
                <a:cs typeface="华文中宋"/>
              </a:rPr>
              <a:t>粟，谷子，脱壳后为小米，粘的为秫，不粘为稷，品质最好的为梁。</a:t>
            </a:r>
          </a:p>
        </p:txBody>
      </p:sp>
    </p:spTree>
    <p:extLst>
      <p:ext uri="{BB962C8B-B14F-4D97-AF65-F5344CB8AC3E}">
        <p14:creationId xmlns:p14="http://schemas.microsoft.com/office/powerpoint/2010/main" val="3885207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粮食品种的消长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看得见的粮食之变和看不见的技术和社会之变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36212" y="618327"/>
            <a:ext cx="75524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>
                <a:latin typeface="华文中宋"/>
                <a:ea typeface="华文中宋"/>
                <a:cs typeface="华文中宋"/>
              </a:rPr>
              <a:t>战国时期，基于水利原因，从黍稷向粟、菽（大豆）、麦转变。</a:t>
            </a:r>
            <a:endParaRPr kumimoji="1" lang="en-US" altLang="zh-CN" sz="2800" dirty="0">
              <a:latin typeface="华文中宋"/>
              <a:ea typeface="华文中宋"/>
              <a:cs typeface="华文中宋"/>
            </a:endParaRPr>
          </a:p>
          <a:p>
            <a:endParaRPr kumimoji="1" lang="en-US" altLang="zh-CN" sz="2800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sz="2800" dirty="0">
                <a:latin typeface="华文中宋"/>
                <a:ea typeface="华文中宋"/>
                <a:cs typeface="华文中宋"/>
              </a:rPr>
              <a:t>麻转变成为经济作物；芋退入园艺农业。</a:t>
            </a:r>
            <a:endParaRPr kumimoji="1" lang="en-US" altLang="zh-CN" sz="2800" dirty="0">
              <a:latin typeface="华文中宋"/>
              <a:ea typeface="华文中宋"/>
              <a:cs typeface="华文中宋"/>
            </a:endParaRPr>
          </a:p>
          <a:p>
            <a:endParaRPr kumimoji="1" lang="en-US" altLang="zh-CN" sz="2800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sz="2800" dirty="0">
                <a:latin typeface="华文中宋"/>
                <a:ea typeface="华文中宋"/>
                <a:cs typeface="华文中宋"/>
              </a:rPr>
              <a:t>自唐到北宋，粟彻底让位于麦，稻成为第一粮食品种。</a:t>
            </a:r>
            <a:endParaRPr kumimoji="1" lang="en-US" altLang="zh-CN" sz="2800" dirty="0">
              <a:latin typeface="华文中宋"/>
              <a:ea typeface="华文中宋"/>
              <a:cs typeface="华文中宋"/>
            </a:endParaRPr>
          </a:p>
          <a:p>
            <a:endParaRPr kumimoji="1" lang="en-US" altLang="zh-CN" sz="2800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sz="2800" dirty="0">
                <a:latin typeface="华文中宋"/>
                <a:ea typeface="华文中宋"/>
                <a:cs typeface="华文中宋"/>
              </a:rPr>
              <a:t>明代中晚期耐寒耐寒的山地作物入华。</a:t>
            </a:r>
            <a:endParaRPr kumimoji="1" lang="en-US" altLang="zh-CN" sz="2800" dirty="0">
              <a:latin typeface="华文中宋"/>
              <a:ea typeface="华文中宋"/>
              <a:cs typeface="华文中宋"/>
            </a:endParaRPr>
          </a:p>
          <a:p>
            <a:endParaRPr kumimoji="1" lang="zh-CN" altLang="en-US" sz="3200" dirty="0">
              <a:latin typeface="华文中宋"/>
              <a:ea typeface="华文中宋"/>
              <a:cs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109504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生计工具的变迁：石器和陶器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生计工具的可见性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工具的标尺价值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汤姆森</a:t>
            </a:r>
            <a:r>
              <a:rPr kumimoji="1" lang="en-US" altLang="zh-CN" dirty="0" err="1">
                <a:latin typeface="华文中宋"/>
                <a:ea typeface="华文中宋"/>
                <a:cs typeface="华文中宋"/>
              </a:rPr>
              <a:t>Thomssen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三期说：石器时代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——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青铜时代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——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铁器时代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pPr marL="0" indent="0">
              <a:buNone/>
            </a:pP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柴尔德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Childe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的革命说：农业革命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——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城市革命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——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工业革命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旧石器时代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Paleolithic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和新石器时代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Neolithic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：打制石器和磨制石器的区分？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3839294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旧石器时代石器以打制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chopped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为主</a:t>
            </a: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打制石器的方法：碰砧法，锤击法，砸击法，压制法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基本石器类型：手斧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Acheulian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 </a:t>
            </a:r>
            <a:r>
              <a:rPr kumimoji="1" lang="en-US" altLang="zh-CN" dirty="0">
                <a:latin typeface="华文中宋"/>
                <a:ea typeface="华文中宋"/>
                <a:cs typeface="华文中宋"/>
              </a:rPr>
              <a:t>Axe</a:t>
            </a:r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，刮削器、尖状器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打制石器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2" r="21322"/>
          <a:stretch/>
        </p:blipFill>
        <p:spPr>
          <a:xfrm>
            <a:off x="284164" y="594360"/>
            <a:ext cx="2743200" cy="3675888"/>
          </a:xfrm>
        </p:spPr>
      </p:pic>
    </p:spTree>
    <p:extLst>
      <p:ext uri="{BB962C8B-B14F-4D97-AF65-F5344CB8AC3E}">
        <p14:creationId xmlns:p14="http://schemas.microsoft.com/office/powerpoint/2010/main" val="415424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649" y="824247"/>
            <a:ext cx="7730702" cy="4211391"/>
          </a:xfrm>
          <a:noFill/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3CB895A9-450B-9849-B381-B3C291FC0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862" y="5576553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latin typeface="华文中宋"/>
                <a:ea typeface="华文中宋"/>
                <a:cs typeface="华文中宋"/>
              </a:rPr>
              <a:t>砸击法；锤击法；碰砧法；摔击法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263919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649" y="1635110"/>
            <a:ext cx="7730702" cy="2538150"/>
          </a:xfrm>
          <a:noFill/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3CB895A9-450B-9849-B381-B3C291FC0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125" y="5331854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latin typeface="华文中宋"/>
                <a:ea typeface="华文中宋"/>
                <a:cs typeface="华文中宋"/>
              </a:rPr>
              <a:t>尖状器和手斧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388880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en-US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陶器的制作方式：泥片贴塑法；泥条盘铸法；拉坯法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r>
              <a:rPr kumimoji="1" lang="zh-CN" altLang="en-US" dirty="0">
                <a:latin typeface="华文中宋"/>
                <a:ea typeface="华文中宋"/>
                <a:cs typeface="华文中宋"/>
              </a:rPr>
              <a:t>制陶与修陶</a:t>
            </a:r>
            <a:endParaRPr kumimoji="1" lang="en-US" altLang="zh-CN" dirty="0">
              <a:latin typeface="华文中宋"/>
              <a:ea typeface="华文中宋"/>
              <a:cs typeface="华文中宋"/>
            </a:endParaRPr>
          </a:p>
          <a:p>
            <a:endParaRPr kumimoji="1" lang="zh-CN" altLang="en-US" dirty="0">
              <a:latin typeface="华文中宋"/>
              <a:ea typeface="华文中宋"/>
              <a:cs typeface="华文中宋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2400" dirty="0">
                <a:latin typeface="华文中宋"/>
                <a:ea typeface="华文中宋"/>
                <a:cs typeface="华文中宋"/>
              </a:rPr>
              <a:t>陶器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" r="2910"/>
          <a:stretch/>
        </p:blipFill>
        <p:spPr>
          <a:xfrm>
            <a:off x="284164" y="594360"/>
            <a:ext cx="2743200" cy="3675888"/>
          </a:xfrm>
        </p:spPr>
      </p:pic>
      <p:pic>
        <p:nvPicPr>
          <p:cNvPr id="5" name="图片 4" descr="巧克力饼干在盘子上&#10;&#10;描述已自动生成">
            <a:extLst>
              <a:ext uri="{FF2B5EF4-FFF2-40B4-BE49-F238E27FC236}">
                <a16:creationId xmlns:a16="http://schemas.microsoft.com/office/drawing/2014/main" id="{30129E72-53F9-B346-BB86-CAED3AE9F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052803"/>
            <a:ext cx="4857157" cy="32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0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3CB895A9-450B-9849-B381-B3C291FC0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862" y="5576553"/>
            <a:ext cx="708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latin typeface="华文中宋"/>
                <a:ea typeface="华文中宋"/>
                <a:cs typeface="华文中宋"/>
              </a:rPr>
              <a:t>陶器分类：夹砂陶和泥质陶；红陶、黑陶、灰陶、白陶；彩绘陶、镂空黑陶；</a:t>
            </a:r>
            <a:endParaRPr lang="en-US" altLang="zh-CN" dirty="0">
              <a:latin typeface="华文中宋"/>
              <a:ea typeface="华文中宋"/>
              <a:cs typeface="华文中宋"/>
            </a:endParaRPr>
          </a:p>
        </p:txBody>
      </p:sp>
      <p:pic>
        <p:nvPicPr>
          <p:cNvPr id="4" name="图片 3" descr="蓝色的花瓶&#10;&#10;描述已自动生成">
            <a:extLst>
              <a:ext uri="{FF2B5EF4-FFF2-40B4-BE49-F238E27FC236}">
                <a16:creationId xmlns:a16="http://schemas.microsoft.com/office/drawing/2014/main" id="{A4C116C6-3947-6149-8298-EDEBB5ACD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1941490"/>
            <a:ext cx="4479244" cy="2975020"/>
          </a:xfrm>
          <a:prstGeom prst="rect">
            <a:avLst/>
          </a:prstGeom>
        </p:spPr>
      </p:pic>
      <p:pic>
        <p:nvPicPr>
          <p:cNvPr id="6" name="图片 5" descr="桌子上的花瓶&#10;&#10;中度可信度描述已自动生成">
            <a:extLst>
              <a:ext uri="{FF2B5EF4-FFF2-40B4-BE49-F238E27FC236}">
                <a16:creationId xmlns:a16="http://schemas.microsoft.com/office/drawing/2014/main" id="{75748C0B-0EEE-E843-821D-01B9006908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60" y="1068410"/>
            <a:ext cx="25527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24089"/>
      </p:ext>
    </p:extLst>
  </p:cSld>
  <p:clrMapOvr>
    <a:masterClrMapping/>
  </p:clrMapOvr>
</p:sld>
</file>

<file path=ppt/theme/theme1.xml><?xml version="1.0" encoding="utf-8"?>
<a:theme xmlns:a="http://schemas.openxmlformats.org/drawingml/2006/main" name="光谱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光谱.thmx</Template>
  <TotalTime>1228</TotalTime>
  <Words>1218</Words>
  <Application>Microsoft Macintosh PowerPoint</Application>
  <PresentationFormat>全屏显示(4:3)</PresentationFormat>
  <Paragraphs>108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5" baseType="lpstr">
      <vt:lpstr>华文中宋</vt:lpstr>
      <vt:lpstr>Calibri</vt:lpstr>
      <vt:lpstr>Corbel</vt:lpstr>
      <vt:lpstr>Wingdings</vt:lpstr>
      <vt:lpstr>光谱</vt:lpstr>
      <vt:lpstr>中国文明</vt:lpstr>
      <vt:lpstr>五谷</vt:lpstr>
      <vt:lpstr>六谷</vt:lpstr>
      <vt:lpstr>生计工具的变迁：石器和陶器</vt:lpstr>
      <vt:lpstr>打制石器</vt:lpstr>
      <vt:lpstr>PowerPoint 演示文稿</vt:lpstr>
      <vt:lpstr>PowerPoint 演示文稿</vt:lpstr>
      <vt:lpstr>陶器</vt:lpstr>
      <vt:lpstr>PowerPoint 演示文稿</vt:lpstr>
      <vt:lpstr>旱作农业的起源：粟和黍</vt:lpstr>
      <vt:lpstr>栽培粟的发现</vt:lpstr>
      <vt:lpstr>旱作农业的确立</vt:lpstr>
      <vt:lpstr>旱作农业的起源：大豆</vt:lpstr>
      <vt:lpstr>大豆的扩散</vt:lpstr>
      <vt:lpstr>大豆走向世界</vt:lpstr>
      <vt:lpstr>稻作农业的起源：水稻</vt:lpstr>
      <vt:lpstr>PowerPoint 演示文稿</vt:lpstr>
      <vt:lpstr>PowerPoint 演示文稿</vt:lpstr>
      <vt:lpstr>PowerPoint 演示文稿</vt:lpstr>
      <vt:lpstr>PowerPoint 演示文稿</vt:lpstr>
      <vt:lpstr>水稻如何成为第一粮食品种的？</vt:lpstr>
      <vt:lpstr>小麦西来</vt:lpstr>
      <vt:lpstr>小麦的扩散</vt:lpstr>
      <vt:lpstr>中国的小麦从哪里来？</vt:lpstr>
      <vt:lpstr>世界第一面</vt:lpstr>
      <vt:lpstr>PowerPoint 演示文稿</vt:lpstr>
      <vt:lpstr>园艺农业的起源：蔬菜</vt:lpstr>
      <vt:lpstr>有滋有味</vt:lpstr>
      <vt:lpstr>精彩纷呈</vt:lpstr>
      <vt:lpstr>粮食品种的消长</vt:lpstr>
    </vt:vector>
  </TitlesOfParts>
  <Company>SYSU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中国文明</dc:title>
  <dc:creator>Jian Xu</dc:creator>
  <cp:lastModifiedBy>Jian Xu</cp:lastModifiedBy>
  <cp:revision>51</cp:revision>
  <dcterms:created xsi:type="dcterms:W3CDTF">2016-09-21T15:29:21Z</dcterms:created>
  <dcterms:modified xsi:type="dcterms:W3CDTF">2021-06-28T10:09:59Z</dcterms:modified>
</cp:coreProperties>
</file>